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88" r:id="rId3"/>
    <p:sldId id="261" r:id="rId4"/>
    <p:sldId id="281" r:id="rId5"/>
    <p:sldId id="282" r:id="rId6"/>
    <p:sldId id="290" r:id="rId7"/>
    <p:sldId id="28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288"/>
          </p14:sldIdLst>
        </p14:section>
        <p14:section name="Overview and Objectives" id="{ABA716BF-3A5C-4ADB-94C9-CFEF84EBA240}">
          <p14:sldIdLst>
            <p14:sldId id="261"/>
            <p14:sldId id="281"/>
            <p14:sldId id="282"/>
            <p14:sldId id="290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75445" autoAdjust="0"/>
  </p:normalViewPr>
  <p:slideViewPr>
    <p:cSldViewPr>
      <p:cViewPr>
        <p:scale>
          <a:sx n="75" d="100"/>
          <a:sy n="75" d="100"/>
        </p:scale>
        <p:origin x="828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79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0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Give a brief overview of the presentation.</a:t>
            </a:r>
            <a:r>
              <a:rPr lang="en-US" baseline="0" dirty="0" smtClean="0"/>
              <a:t> D</a:t>
            </a:r>
            <a:r>
              <a:rPr lang="en-US" dirty="0" smtClean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Introduce each of the major topics.</a:t>
            </a:r>
          </a:p>
          <a:p>
            <a:r>
              <a:rPr lang="en-US" dirty="0" smtClean="0"/>
              <a:t>To provide a road map for the audience, you</a:t>
            </a:r>
            <a:r>
              <a:rPr lang="en-US" baseline="0" dirty="0" smtClean="0"/>
              <a:t> can </a:t>
            </a:r>
            <a:r>
              <a:rPr lang="en-US" dirty="0" smtClean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2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76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6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Transformation of </a:t>
            </a:r>
            <a:r>
              <a:rPr lang="en-US" dirty="0" err="1" smtClean="0"/>
              <a:t>indian</a:t>
            </a:r>
            <a:r>
              <a:rPr lang="en-US" dirty="0" smtClean="0"/>
              <a:t> two wheeler market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99392"/>
            <a:ext cx="7794626" cy="762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Business Environment</a:t>
            </a:r>
          </a:p>
        </p:txBody>
      </p:sp>
      <p:sp>
        <p:nvSpPr>
          <p:cNvPr id="27651" name="Rectangle 10"/>
          <p:cNvSpPr>
            <a:spLocks noChangeArrowheads="1"/>
          </p:cNvSpPr>
          <p:nvPr/>
        </p:nvSpPr>
        <p:spPr bwMode="auto">
          <a:xfrm>
            <a:off x="3752850" y="3282950"/>
            <a:ext cx="1841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1147763" y="33004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3" name="Rectangle 24"/>
          <p:cNvSpPr>
            <a:spLocks noChangeArrowheads="1"/>
          </p:cNvSpPr>
          <p:nvPr/>
        </p:nvSpPr>
        <p:spPr bwMode="auto">
          <a:xfrm>
            <a:off x="1201738" y="3406775"/>
            <a:ext cx="1841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4" name="Rectangle 31"/>
          <p:cNvSpPr>
            <a:spLocks noChangeArrowheads="1"/>
          </p:cNvSpPr>
          <p:nvPr/>
        </p:nvSpPr>
        <p:spPr bwMode="auto">
          <a:xfrm>
            <a:off x="1041400" y="357346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5" name="Rectangle 38"/>
          <p:cNvSpPr>
            <a:spLocks noChangeArrowheads="1"/>
          </p:cNvSpPr>
          <p:nvPr/>
        </p:nvSpPr>
        <p:spPr bwMode="auto">
          <a:xfrm>
            <a:off x="1143000" y="3309938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6" name="Rectangle 45"/>
          <p:cNvSpPr>
            <a:spLocks noChangeArrowheads="1"/>
          </p:cNvSpPr>
          <p:nvPr/>
        </p:nvSpPr>
        <p:spPr bwMode="auto">
          <a:xfrm>
            <a:off x="1089025" y="3305175"/>
            <a:ext cx="1841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7" name="Rectangle 52"/>
          <p:cNvSpPr>
            <a:spLocks noChangeArrowheads="1"/>
          </p:cNvSpPr>
          <p:nvPr/>
        </p:nvSpPr>
        <p:spPr bwMode="auto">
          <a:xfrm>
            <a:off x="1147763" y="33004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8" name="Rectangle 59"/>
          <p:cNvSpPr>
            <a:spLocks noChangeArrowheads="1"/>
          </p:cNvSpPr>
          <p:nvPr/>
        </p:nvSpPr>
        <p:spPr bwMode="auto">
          <a:xfrm>
            <a:off x="1196975" y="3411538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100">
                <a:latin typeface="Tahoma" pitchFamily="34" charset="0"/>
              </a:rPr>
              <a:t/>
            </a:r>
            <a:br>
              <a:rPr lang="en-US" sz="1100">
                <a:latin typeface="Tahoma" pitchFamily="34" charset="0"/>
              </a:rPr>
            </a:br>
            <a:endParaRPr lang="en-US" sz="1800"/>
          </a:p>
        </p:txBody>
      </p:sp>
      <p:sp>
        <p:nvSpPr>
          <p:cNvPr id="27659" name="TextBox 23"/>
          <p:cNvSpPr txBox="1">
            <a:spLocks noChangeArrowheads="1"/>
          </p:cNvSpPr>
          <p:nvPr/>
        </p:nvSpPr>
        <p:spPr bwMode="auto">
          <a:xfrm>
            <a:off x="7772400" y="1371600"/>
            <a:ext cx="1295400" cy="738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1400" b="1">
                <a:latin typeface="Arial" pitchFamily="34" charset="0"/>
              </a:rPr>
              <a:t>Internal Environment (Control)</a:t>
            </a:r>
          </a:p>
        </p:txBody>
      </p:sp>
      <p:grpSp>
        <p:nvGrpSpPr>
          <p:cNvPr id="27660" name="Group 23"/>
          <p:cNvGrpSpPr>
            <a:grpSpLocks/>
          </p:cNvGrpSpPr>
          <p:nvPr/>
        </p:nvGrpSpPr>
        <p:grpSpPr bwMode="auto">
          <a:xfrm>
            <a:off x="1524000" y="228600"/>
            <a:ext cx="6477000" cy="6400800"/>
            <a:chOff x="1447800" y="762000"/>
            <a:chExt cx="6477000" cy="6400800"/>
          </a:xfrm>
        </p:grpSpPr>
        <p:grpSp>
          <p:nvGrpSpPr>
            <p:cNvPr id="27666" name="Group 21"/>
            <p:cNvGrpSpPr>
              <a:grpSpLocks/>
            </p:cNvGrpSpPr>
            <p:nvPr/>
          </p:nvGrpSpPr>
          <p:grpSpPr bwMode="auto">
            <a:xfrm>
              <a:off x="1447800" y="762000"/>
              <a:ext cx="6400800" cy="6400800"/>
              <a:chOff x="1447800" y="762000"/>
              <a:chExt cx="6400800" cy="640080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447800" y="762000"/>
                <a:ext cx="6400800" cy="64008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marL="342900" indent="-342900" algn="ctr">
                  <a:defRPr/>
                </a:pPr>
                <a:endParaRPr lang="en-US" sz="1400" b="1" i="1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362200" y="1676400"/>
                <a:ext cx="4572000" cy="45720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marL="342900" indent="-342900" algn="ctr">
                  <a:defRPr/>
                </a:pPr>
                <a:endParaRPr lang="en-US" sz="1400" b="1" i="1" dirty="0">
                  <a:solidFill>
                    <a:srgbClr val="000000"/>
                  </a:solidFill>
                  <a:latin typeface="Arial" charset="0"/>
                  <a:cs typeface="Times New Roman" pitchFamily="18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81400" y="2819400"/>
                <a:ext cx="2103438" cy="2103438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marL="342900" indent="-342900" algn="ctr">
                  <a:defRPr/>
                </a:pPr>
                <a:r>
                  <a:rPr lang="fr-FR" sz="1400" b="1" i="1" dirty="0">
                    <a:solidFill>
                      <a:schemeClr val="bg1"/>
                    </a:solidFill>
                    <a:latin typeface="Arial" charset="0"/>
                    <a:cs typeface="Times New Roman" pitchFamily="18" charset="0"/>
                  </a:rPr>
                  <a:t>Values</a:t>
                </a:r>
              </a:p>
              <a:p>
                <a:pPr marL="342900" indent="-342900" algn="ctr">
                  <a:defRPr/>
                </a:pPr>
                <a:r>
                  <a:rPr lang="fr-FR" sz="1400" b="1" i="1" dirty="0">
                    <a:solidFill>
                      <a:schemeClr val="bg1"/>
                    </a:solidFill>
                    <a:latin typeface="Arial" charset="0"/>
                    <a:cs typeface="Times New Roman" pitchFamily="18" charset="0"/>
                  </a:rPr>
                  <a:t>Mission</a:t>
                </a:r>
              </a:p>
              <a:p>
                <a:pPr marL="342900" indent="-342900" algn="ctr">
                  <a:defRPr/>
                </a:pPr>
                <a:r>
                  <a:rPr lang="fr-FR" sz="1400" b="1" i="1" dirty="0">
                    <a:solidFill>
                      <a:schemeClr val="bg1"/>
                    </a:solidFill>
                    <a:latin typeface="Arial" charset="0"/>
                    <a:cs typeface="Times New Roman" pitchFamily="18" charset="0"/>
                  </a:rPr>
                  <a:t>Objectives</a:t>
                </a:r>
              </a:p>
              <a:p>
                <a:pPr marL="342900" indent="-342900" algn="ctr">
                  <a:defRPr/>
                </a:pPr>
                <a:r>
                  <a:rPr lang="en-US" sz="1400" b="1" i="1" dirty="0">
                    <a:solidFill>
                      <a:schemeClr val="bg1"/>
                    </a:solidFill>
                    <a:latin typeface="Arial" charset="0"/>
                    <a:cs typeface="Times New Roman" pitchFamily="18" charset="0"/>
                  </a:rPr>
                  <a:t>Co. Image </a:t>
                </a:r>
                <a:endParaRPr lang="en-US" sz="1400" b="1" dirty="0">
                  <a:solidFill>
                    <a:schemeClr val="bg1"/>
                  </a:solidFill>
                </a:endParaRPr>
              </a:p>
              <a:p>
                <a:pPr marL="342900" indent="-342900" algn="ctr">
                  <a:defRPr/>
                </a:pPr>
                <a:r>
                  <a:rPr lang="fr-FR" sz="1400" b="1" i="1" dirty="0">
                    <a:solidFill>
                      <a:schemeClr val="bg1"/>
                    </a:solidFill>
                    <a:latin typeface="Arial" charset="0"/>
                    <a:cs typeface="Times New Roman" pitchFamily="18" charset="0"/>
                  </a:rPr>
                  <a:t>Human </a:t>
                </a:r>
                <a:r>
                  <a:rPr lang="en-US" sz="1400" b="1" i="1" dirty="0">
                    <a:solidFill>
                      <a:schemeClr val="bg1"/>
                    </a:solidFill>
                    <a:latin typeface="Arial" charset="0"/>
                    <a:cs typeface="Times New Roman" pitchFamily="18" charset="0"/>
                  </a:rPr>
                  <a:t>Resource </a:t>
                </a:r>
              </a:p>
            </p:txBody>
          </p:sp>
        </p:grpSp>
        <p:sp>
          <p:nvSpPr>
            <p:cNvPr id="27667" name="TextBox 16"/>
            <p:cNvSpPr txBox="1">
              <a:spLocks noChangeArrowheads="1"/>
            </p:cNvSpPr>
            <p:nvPr/>
          </p:nvSpPr>
          <p:spPr bwMode="auto">
            <a:xfrm>
              <a:off x="3768725" y="2209800"/>
              <a:ext cx="14890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800" b="1">
                  <a:latin typeface="Arial" pitchFamily="34" charset="0"/>
                </a:rPr>
                <a:t>Suppliers</a:t>
              </a:r>
            </a:p>
          </p:txBody>
        </p:sp>
        <p:sp>
          <p:nvSpPr>
            <p:cNvPr id="27668" name="TextBox 17"/>
            <p:cNvSpPr txBox="1">
              <a:spLocks noChangeArrowheads="1"/>
            </p:cNvSpPr>
            <p:nvPr/>
          </p:nvSpPr>
          <p:spPr bwMode="auto">
            <a:xfrm>
              <a:off x="3810000" y="5410200"/>
              <a:ext cx="1600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800" b="1" dirty="0">
                  <a:latin typeface="Arial" pitchFamily="34" charset="0"/>
                </a:rPr>
                <a:t>Competitors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5400000">
              <a:off x="6095255" y="3019455"/>
              <a:ext cx="461665" cy="152400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 eaLnBrk="1" hangingPunct="1">
                <a:defRPr/>
              </a:pPr>
              <a:r>
                <a:rPr lang="en-US" b="1" dirty="0">
                  <a:latin typeface="Arial" charset="0"/>
                  <a:cs typeface="Arial" charset="0"/>
                </a:rPr>
                <a:t>Customers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5400000">
              <a:off x="2602468" y="3305145"/>
              <a:ext cx="738664" cy="121920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/>
            <a:p>
              <a:pPr algn="ctr" eaLnBrk="1" hangingPunct="1">
                <a:defRPr/>
              </a:pPr>
              <a:r>
                <a:rPr lang="en-US" b="1" spc="-60" dirty="0" smtClean="0">
                  <a:latin typeface="Arial" charset="0"/>
                  <a:cs typeface="Arial" charset="0"/>
                </a:rPr>
                <a:t>Inter-</a:t>
              </a:r>
              <a:r>
                <a:rPr lang="en-US" b="1" spc="-60" dirty="0" err="1" smtClean="0">
                  <a:latin typeface="Arial" charset="0"/>
                  <a:cs typeface="Arial" charset="0"/>
                </a:rPr>
                <a:t>mediaries</a:t>
              </a:r>
              <a:endParaRPr lang="en-US" b="1" spc="-60" dirty="0">
                <a:latin typeface="Arial" charset="0"/>
                <a:cs typeface="Arial" charset="0"/>
              </a:endParaRPr>
            </a:p>
          </p:txBody>
        </p:sp>
        <p:sp>
          <p:nvSpPr>
            <p:cNvPr id="27671" name="TextBox 25"/>
            <p:cNvSpPr txBox="1">
              <a:spLocks noChangeArrowheads="1"/>
            </p:cNvSpPr>
            <p:nvPr/>
          </p:nvSpPr>
          <p:spPr bwMode="auto">
            <a:xfrm>
              <a:off x="1447800" y="4648200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Political</a:t>
              </a:r>
            </a:p>
          </p:txBody>
        </p:sp>
        <p:sp>
          <p:nvSpPr>
            <p:cNvPr id="27672" name="TextBox 26"/>
            <p:cNvSpPr txBox="1">
              <a:spLocks noChangeArrowheads="1"/>
            </p:cNvSpPr>
            <p:nvPr/>
          </p:nvSpPr>
          <p:spPr bwMode="auto">
            <a:xfrm>
              <a:off x="6324600" y="2176046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Economic</a:t>
              </a:r>
            </a:p>
          </p:txBody>
        </p:sp>
        <p:sp>
          <p:nvSpPr>
            <p:cNvPr id="27673" name="TextBox 27"/>
            <p:cNvSpPr txBox="1">
              <a:spLocks noChangeArrowheads="1"/>
            </p:cNvSpPr>
            <p:nvPr/>
          </p:nvSpPr>
          <p:spPr bwMode="auto">
            <a:xfrm>
              <a:off x="3810000" y="6553200"/>
              <a:ext cx="1752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Technological</a:t>
              </a:r>
            </a:p>
          </p:txBody>
        </p:sp>
        <p:sp>
          <p:nvSpPr>
            <p:cNvPr id="27674" name="TextBox 28"/>
            <p:cNvSpPr txBox="1">
              <a:spLocks noChangeArrowheads="1"/>
            </p:cNvSpPr>
            <p:nvPr/>
          </p:nvSpPr>
          <p:spPr bwMode="auto">
            <a:xfrm>
              <a:off x="1752600" y="2286000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Cultural</a:t>
              </a:r>
            </a:p>
          </p:txBody>
        </p:sp>
        <p:sp>
          <p:nvSpPr>
            <p:cNvPr id="27675" name="TextBox 29"/>
            <p:cNvSpPr txBox="1">
              <a:spLocks noChangeArrowheads="1"/>
            </p:cNvSpPr>
            <p:nvPr/>
          </p:nvSpPr>
          <p:spPr bwMode="auto">
            <a:xfrm>
              <a:off x="3962400" y="1143000"/>
              <a:ext cx="1524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Demographic</a:t>
              </a:r>
            </a:p>
          </p:txBody>
        </p:sp>
        <p:sp>
          <p:nvSpPr>
            <p:cNvPr id="27676" name="TextBox 30"/>
            <p:cNvSpPr txBox="1">
              <a:spLocks noChangeArrowheads="1"/>
            </p:cNvSpPr>
            <p:nvPr/>
          </p:nvSpPr>
          <p:spPr bwMode="auto">
            <a:xfrm>
              <a:off x="6705600" y="4572000"/>
              <a:ext cx="1219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742950" indent="-285750"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1143000"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6002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2057400"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marL="2514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marL="29718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marL="34290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marL="38862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D8B25C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algn="ctr" eaLnBrk="1" hangingPunct="1"/>
              <a:r>
                <a:rPr lang="en-US" sz="1600" b="1">
                  <a:solidFill>
                    <a:schemeClr val="bg1"/>
                  </a:solidFill>
                  <a:latin typeface="Arial" pitchFamily="34" charset="0"/>
                </a:rPr>
                <a:t>Legal</a:t>
              </a:r>
            </a:p>
          </p:txBody>
        </p:sp>
      </p:grpSp>
      <p:cxnSp>
        <p:nvCxnSpPr>
          <p:cNvPr id="33" name="Straight Connector 32"/>
          <p:cNvCxnSpPr/>
          <p:nvPr/>
        </p:nvCxnSpPr>
        <p:spPr>
          <a:xfrm flipV="1">
            <a:off x="5410200" y="2133600"/>
            <a:ext cx="2743200" cy="1143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662" name="TextBox 23"/>
          <p:cNvSpPr txBox="1">
            <a:spLocks noChangeArrowheads="1"/>
          </p:cNvSpPr>
          <p:nvPr/>
        </p:nvSpPr>
        <p:spPr bwMode="auto">
          <a:xfrm>
            <a:off x="7620000" y="5638800"/>
            <a:ext cx="1295400" cy="738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1400" b="1">
                <a:latin typeface="Arial" pitchFamily="34" charset="0"/>
              </a:rPr>
              <a:t>Micro</a:t>
            </a:r>
          </a:p>
          <a:p>
            <a:pPr eaLnBrk="1" hangingPunct="1"/>
            <a:r>
              <a:rPr lang="en-US" sz="1400" b="1">
                <a:latin typeface="Arial" pitchFamily="34" charset="0"/>
              </a:rPr>
              <a:t>Environment (Influence)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38800" y="4800600"/>
            <a:ext cx="20574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664" name="TextBox 23"/>
          <p:cNvSpPr txBox="1">
            <a:spLocks noChangeArrowheads="1"/>
          </p:cNvSpPr>
          <p:nvPr/>
        </p:nvSpPr>
        <p:spPr bwMode="auto">
          <a:xfrm>
            <a:off x="152400" y="4038600"/>
            <a:ext cx="1295400" cy="738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1143000"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marL="2514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marL="29718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marL="34290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marL="38862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/>
            <a:r>
              <a:rPr lang="en-US" sz="1400" b="1">
                <a:latin typeface="Arial" pitchFamily="34" charset="0"/>
              </a:rPr>
              <a:t>Macro</a:t>
            </a:r>
          </a:p>
          <a:p>
            <a:pPr eaLnBrk="1" hangingPunct="1"/>
            <a:r>
              <a:rPr lang="en-US" sz="1400" b="1">
                <a:latin typeface="Arial" pitchFamily="34" charset="0"/>
              </a:rPr>
              <a:t>Environment (Respond)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143000" y="3581400"/>
            <a:ext cx="7620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7477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11670"/>
              </p:ext>
            </p:extLst>
          </p:nvPr>
        </p:nvGraphicFramePr>
        <p:xfrm>
          <a:off x="683568" y="260650"/>
          <a:ext cx="8064894" cy="658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64296"/>
                <a:gridCol w="3744414"/>
              </a:tblGrid>
              <a:tr h="43204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Factor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Industry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Demographic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Urbanization</a:t>
                      </a:r>
                    </a:p>
                    <a:p>
                      <a:r>
                        <a:rPr lang="en-US" dirty="0" smtClean="0"/>
                        <a:t>Growing youth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Demand  </a:t>
                      </a:r>
                    </a:p>
                    <a:p>
                      <a:r>
                        <a:rPr lang="en-US" dirty="0" smtClean="0"/>
                        <a:t>Increased demand for stylish bikes</a:t>
                      </a:r>
                    </a:p>
                    <a:p>
                      <a:r>
                        <a:rPr lang="en-US" dirty="0" smtClean="0"/>
                        <a:t>Development of new market segment</a:t>
                      </a:r>
                      <a:endParaRPr lang="en-US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Regulatory or</a:t>
                      </a:r>
                    </a:p>
                    <a:p>
                      <a:r>
                        <a:rPr lang="en-US" b="1" dirty="0" smtClean="0"/>
                        <a:t>Policy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 banding of license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Liberalized</a:t>
                      </a:r>
                      <a:r>
                        <a:rPr lang="en-US" baseline="0" dirty="0" smtClean="0"/>
                        <a:t> FDI regulations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100% FDI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Models leading to Market development</a:t>
                      </a:r>
                    </a:p>
                    <a:p>
                      <a:r>
                        <a:rPr lang="en-US" dirty="0" smtClean="0"/>
                        <a:t>Joint Ventures between Indian and foreign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co.s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Break-up of JVs</a:t>
                      </a:r>
                    </a:p>
                    <a:p>
                      <a:r>
                        <a:rPr lang="en-US" baseline="0" dirty="0" smtClean="0"/>
                        <a:t>Foreign </a:t>
                      </a:r>
                      <a:r>
                        <a:rPr lang="en-US" baseline="0" dirty="0" err="1" smtClean="0"/>
                        <a:t>co.s</a:t>
                      </a:r>
                      <a:r>
                        <a:rPr lang="en-US" baseline="0" dirty="0" smtClean="0"/>
                        <a:t> set up wholly owned subsidiaries</a:t>
                      </a:r>
                    </a:p>
                    <a:p>
                      <a:r>
                        <a:rPr lang="en-US" baseline="0" dirty="0" smtClean="0"/>
                        <a:t>Indian </a:t>
                      </a:r>
                      <a:r>
                        <a:rPr lang="en-US" baseline="0" dirty="0" err="1" smtClean="0"/>
                        <a:t>co.s</a:t>
                      </a:r>
                      <a:r>
                        <a:rPr lang="en-US" baseline="0" dirty="0" smtClean="0"/>
                        <a:t> had to go alone</a:t>
                      </a:r>
                      <a:endParaRPr lang="en-US" dirty="0"/>
                    </a:p>
                  </a:txBody>
                  <a:tcPr/>
                </a:tc>
              </a:tr>
              <a:tr h="20424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Technological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Fuel-efficient</a:t>
                      </a:r>
                      <a:r>
                        <a:rPr lang="en-US" baseline="0" dirty="0" smtClean="0"/>
                        <a:t> Bikes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Switch-start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smtClean="0"/>
                        <a:t>Auto Gear Scooters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in demand for Scooters  and old-tech</a:t>
                      </a:r>
                      <a:r>
                        <a:rPr lang="en-US" baseline="0" dirty="0" smtClean="0"/>
                        <a:t> bikes (</a:t>
                      </a:r>
                      <a:r>
                        <a:rPr lang="en-US" baseline="0" dirty="0" err="1" smtClean="0"/>
                        <a:t>Chetak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Rajdhoot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Yezdi</a:t>
                      </a:r>
                      <a:r>
                        <a:rPr lang="en-US" baseline="0" dirty="0" smtClean="0"/>
                        <a:t>, Yamaha, Kinetic Honda etc.)</a:t>
                      </a:r>
                    </a:p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demand from women and old age people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Scooters and </a:t>
                      </a:r>
                      <a:r>
                        <a:rPr lang="en-US" dirty="0" err="1" smtClean="0"/>
                        <a:t>Scooterettes</a:t>
                      </a:r>
                      <a:r>
                        <a:rPr lang="en-US" baseline="0" dirty="0" smtClean="0"/>
                        <a:t> for dual / family use</a:t>
                      </a:r>
                    </a:p>
                  </a:txBody>
                  <a:tcPr/>
                </a:tc>
              </a:tr>
              <a:tr h="7200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Socio-Cultural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Acceptance</a:t>
                      </a:r>
                      <a:r>
                        <a:rPr lang="en-US" baseline="0" dirty="0" smtClean="0"/>
                        <a:t> of employment / education for 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demand for sleek, stylish, lower CC </a:t>
                      </a:r>
                      <a:r>
                        <a:rPr lang="en-US" baseline="0" dirty="0" err="1" smtClean="0"/>
                        <a:t>scooterettes</a:t>
                      </a:r>
                      <a:r>
                        <a:rPr lang="en-US" baseline="0" dirty="0" smtClean="0"/>
                        <a:t> from women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76672" y="-1179512"/>
            <a:ext cx="11161240" cy="16476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2363450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7200" dirty="0" smtClean="0"/>
              <a:t>New Work</a:t>
            </a:r>
            <a:endParaRPr lang="en-US" sz="7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37456"/>
              </p:ext>
            </p:extLst>
          </p:nvPr>
        </p:nvGraphicFramePr>
        <p:xfrm>
          <a:off x="683568" y="260650"/>
          <a:ext cx="8064894" cy="619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880320"/>
                <a:gridCol w="3672406"/>
              </a:tblGrid>
              <a:tr h="43204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Factor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Industry</a:t>
                      </a:r>
                      <a:endParaRPr lang="en-US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Socio-Cultural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smtClean="0"/>
                        <a:t>dressing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Increased travel needs among rural 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demand for all categories of </a:t>
                      </a:r>
                      <a:r>
                        <a:rPr lang="en-US" baseline="0" dirty="0" smtClean="0"/>
                        <a:t>two-wheelers</a:t>
                      </a:r>
                    </a:p>
                    <a:p>
                      <a:r>
                        <a:rPr lang="en-US" dirty="0" smtClean="0"/>
                        <a:t>Pent-up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ural demand</a:t>
                      </a:r>
                      <a:endParaRPr lang="en-US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Economic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Increasing</a:t>
                      </a:r>
                      <a:r>
                        <a:rPr lang="en-US" baseline="0" dirty="0" smtClean="0"/>
                        <a:t> disposable incomes</a:t>
                      </a:r>
                    </a:p>
                    <a:p>
                      <a:r>
                        <a:rPr lang="en-US" baseline="0" dirty="0" smtClean="0"/>
                        <a:t>Reduced interest rates</a:t>
                      </a:r>
                    </a:p>
                    <a:p>
                      <a:r>
                        <a:rPr lang="en-US" baseline="0" dirty="0" smtClean="0"/>
                        <a:t>Easy availability of credit for purchase of automobiles</a:t>
                      </a:r>
                    </a:p>
                    <a:p>
                      <a:r>
                        <a:rPr lang="en-US" baseline="0" dirty="0" smtClean="0"/>
                        <a:t>Inadequate public transport facilities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Increased demand for two / four wheelers</a:t>
                      </a:r>
                    </a:p>
                    <a:p>
                      <a:r>
                        <a:rPr lang="en-US" dirty="0" smtClean="0"/>
                        <a:t>Shift from two-wheeler to four-wheeler </a:t>
                      </a:r>
                    </a:p>
                    <a:p>
                      <a:r>
                        <a:rPr lang="en-US" dirty="0" smtClean="0"/>
                        <a:t>Second</a:t>
                      </a:r>
                      <a:r>
                        <a:rPr lang="en-US" baseline="0" dirty="0" smtClean="0"/>
                        <a:t> hand two-wheeler market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Auto </a:t>
                      </a:r>
                      <a:r>
                        <a:rPr lang="en-US" dirty="0" err="1" smtClean="0"/>
                        <a:t>co.s</a:t>
                      </a:r>
                      <a:r>
                        <a:rPr lang="en-US" dirty="0" smtClean="0"/>
                        <a:t> started NBFCs to provide easy-financing options</a:t>
                      </a:r>
                      <a:endParaRPr lang="en-US" dirty="0"/>
                    </a:p>
                  </a:txBody>
                  <a:tcPr/>
                </a:tc>
              </a:tr>
              <a:tr h="156583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Competition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Intensified with entry</a:t>
                      </a:r>
                      <a:r>
                        <a:rPr lang="en-US" baseline="0" dirty="0" smtClean="0"/>
                        <a:t> of MNCs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Improved market due to availability of variety of scooters and bikes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After-sales Service network had to be created with trained technicians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Create world-class R&amp;D facilities to face foreign competition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-1107504"/>
            <a:ext cx="7765662" cy="1758362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07395"/>
              </p:ext>
            </p:extLst>
          </p:nvPr>
        </p:nvGraphicFramePr>
        <p:xfrm>
          <a:off x="539551" y="260650"/>
          <a:ext cx="8208911" cy="4032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759"/>
                <a:gridCol w="2711873"/>
                <a:gridCol w="3811279"/>
              </a:tblGrid>
              <a:tr h="4234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Factor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Industry</a:t>
                      </a:r>
                      <a:endParaRPr lang="en-US" dirty="0"/>
                    </a:p>
                  </a:txBody>
                  <a:tcPr/>
                </a:tc>
              </a:tr>
              <a:tr h="22745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Political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 Reforms</a:t>
                      </a:r>
                    </a:p>
                    <a:p>
                      <a:r>
                        <a:rPr lang="en-US" dirty="0" smtClean="0"/>
                        <a:t>Liberalization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Privatization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Globalization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Reduced breakdowns due to </a:t>
                      </a:r>
                      <a:r>
                        <a:rPr lang="en-US" dirty="0" smtClean="0"/>
                        <a:t>Improved road conditions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Increased</a:t>
                      </a:r>
                      <a:r>
                        <a:rPr lang="en-US" baseline="0" dirty="0" smtClean="0"/>
                        <a:t> demand for all categories of two-wheelers as buying capacity of all segments of people improved tremendously</a:t>
                      </a:r>
                      <a:endParaRPr lang="en-US" dirty="0"/>
                    </a:p>
                  </a:txBody>
                  <a:tcPr/>
                </a:tc>
              </a:tr>
              <a:tr h="133448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Internal Environment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Investment</a:t>
                      </a:r>
                      <a:r>
                        <a:rPr lang="en-US" baseline="0" dirty="0" smtClean="0"/>
                        <a:t> on R&amp;D facilities</a:t>
                      </a:r>
                    </a:p>
                    <a:p>
                      <a:r>
                        <a:rPr lang="en-US" baseline="0" dirty="0" smtClean="0"/>
                        <a:t>Changing / re-crafting strategies to compete with MNCs</a:t>
                      </a:r>
                    </a:p>
                    <a:p>
                      <a:r>
                        <a:rPr lang="en-US" baseline="0" dirty="0" smtClean="0"/>
                        <a:t>Changing Brand / Co. Image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61048" y="-1179512"/>
            <a:ext cx="7765662" cy="1758362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332656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Question</a:t>
            </a:r>
            <a:r>
              <a:rPr lang="en-US" b="1" dirty="0">
                <a:latin typeface="Tahoma" panose="020B0604030504040204" pitchFamily="34" charset="0"/>
                <a:ea typeface="Calibri" panose="020F0502020204030204" pitchFamily="34" charset="0"/>
              </a:rPr>
              <a:t>: “Firms which systematically analyze and diagnose the environment are more effective than those which don’t”. Comment in the light of the above case. </a:t>
            </a:r>
            <a:endParaRPr lang="en-US" b="1" dirty="0" smtClean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endParaRPr lang="en-US" b="1" dirty="0">
              <a:latin typeface="Tahoma" panose="020B0604030504040204" pitchFamily="34" charset="0"/>
            </a:endParaRPr>
          </a:p>
          <a:p>
            <a:endParaRPr lang="en-US" b="1" dirty="0" smtClean="0">
              <a:latin typeface="Tahoma" panose="020B0604030504040204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Answer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Bajaj – </a:t>
            </a:r>
            <a:r>
              <a:rPr lang="en-US" b="1" dirty="0" smtClean="0">
                <a:latin typeface="Tahoma" panose="020B0604030504040204" pitchFamily="34" charset="0"/>
              </a:rPr>
              <a:t>Introduced bikes and discontinued </a:t>
            </a:r>
            <a:r>
              <a:rPr lang="en-US" b="1" dirty="0" err="1" smtClean="0">
                <a:latin typeface="Tahoma" panose="020B0604030504040204" pitchFamily="34" charset="0"/>
              </a:rPr>
              <a:t>Chetak</a:t>
            </a:r>
            <a:r>
              <a:rPr lang="en-US" b="1" dirty="0" smtClean="0">
                <a:latin typeface="Tahoma" panose="020B0604030504040204" pitchFamily="34" charset="0"/>
              </a:rPr>
              <a:t>. Changed its Brand Image to attract youth. Invested on R&amp;D, Distribution, After-sales Service and Marketing to withstand the competition from MNCs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Hero, TVS – </a:t>
            </a:r>
            <a:r>
              <a:rPr lang="en-US" b="1" dirty="0" smtClean="0">
                <a:latin typeface="Tahoma" panose="020B0604030504040204" pitchFamily="34" charset="0"/>
              </a:rPr>
              <a:t>Developed R&amp;D to stay in the competition after breaking-up of JVs with foreign partners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Kinetic  </a:t>
            </a:r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</a:rPr>
              <a:t>– </a:t>
            </a:r>
            <a:r>
              <a:rPr lang="en-US" b="1" dirty="0" smtClean="0">
                <a:latin typeface="Tahoma" panose="020B0604030504040204" pitchFamily="34" charset="0"/>
              </a:rPr>
              <a:t>Disappeared from market after breaking-up </a:t>
            </a:r>
            <a:r>
              <a:rPr lang="en-US" b="1" dirty="0">
                <a:latin typeface="Tahoma" panose="020B0604030504040204" pitchFamily="34" charset="0"/>
              </a:rPr>
              <a:t>of </a:t>
            </a:r>
            <a:r>
              <a:rPr lang="en-US" b="1" dirty="0" smtClean="0">
                <a:latin typeface="Tahoma" panose="020B0604030504040204" pitchFamily="34" charset="0"/>
              </a:rPr>
              <a:t>JV </a:t>
            </a:r>
            <a:r>
              <a:rPr lang="en-US" b="1" dirty="0">
                <a:latin typeface="Tahoma" panose="020B0604030504040204" pitchFamily="34" charset="0"/>
              </a:rPr>
              <a:t>with </a:t>
            </a:r>
            <a:r>
              <a:rPr lang="en-US" b="1" dirty="0" smtClean="0">
                <a:latin typeface="Tahoma" panose="020B0604030504040204" pitchFamily="34" charset="0"/>
              </a:rPr>
              <a:t>Honda.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Rajdhooth</a:t>
            </a: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ahoma" panose="020B0604030504040204" pitchFamily="34" charset="0"/>
              </a:rPr>
              <a:t>Yezdi</a:t>
            </a:r>
            <a:r>
              <a:rPr lang="en-US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, Road King – </a:t>
            </a:r>
            <a:r>
              <a:rPr lang="en-US" b="1" dirty="0" smtClean="0">
                <a:latin typeface="Tahoma" panose="020B0604030504040204" pitchFamily="34" charset="0"/>
              </a:rPr>
              <a:t>Could not survive in the new competition from Japanese automakers</a:t>
            </a:r>
            <a:endParaRPr lang="en-US" b="1" dirty="0"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Tahoma" panose="020B0604030504040204" pitchFamily="34" charset="0"/>
            </a:endParaRPr>
          </a:p>
          <a:p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838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5886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507</Words>
  <Application>Microsoft Office PowerPoint</Application>
  <PresentationFormat>On-screen Show (4:3)</PresentationFormat>
  <Paragraphs>122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Tahoma</vt:lpstr>
      <vt:lpstr>Times New Roman</vt:lpstr>
      <vt:lpstr>Training</vt:lpstr>
      <vt:lpstr>Transformation of indian two wheeler market</vt:lpstr>
      <vt:lpstr>Business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2015-09-13T09:34:58Z</dcterms:created>
  <dcterms:modified xsi:type="dcterms:W3CDTF">2015-09-14T04:55:03Z</dcterms:modified>
</cp:coreProperties>
</file>